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318" r:id="rId3"/>
    <p:sldId id="288" r:id="rId4"/>
    <p:sldId id="339" r:id="rId5"/>
    <p:sldId id="321" r:id="rId6"/>
    <p:sldId id="290" r:id="rId7"/>
    <p:sldId id="323" r:id="rId8"/>
    <p:sldId id="324" r:id="rId9"/>
    <p:sldId id="346" r:id="rId10"/>
    <p:sldId id="325" r:id="rId11"/>
    <p:sldId id="326" r:id="rId12"/>
    <p:sldId id="327" r:id="rId13"/>
    <p:sldId id="328" r:id="rId14"/>
    <p:sldId id="340" r:id="rId15"/>
    <p:sldId id="330" r:id="rId16"/>
    <p:sldId id="292" r:id="rId17"/>
    <p:sldId id="347" r:id="rId18"/>
    <p:sldId id="348" r:id="rId19"/>
    <p:sldId id="349" r:id="rId20"/>
    <p:sldId id="336" r:id="rId21"/>
    <p:sldId id="341" r:id="rId22"/>
    <p:sldId id="350" r:id="rId23"/>
    <p:sldId id="351" r:id="rId24"/>
    <p:sldId id="297" r:id="rId25"/>
    <p:sldId id="342" r:id="rId26"/>
    <p:sldId id="352" r:id="rId27"/>
    <p:sldId id="343" r:id="rId28"/>
    <p:sldId id="303" r:id="rId29"/>
    <p:sldId id="313" r:id="rId30"/>
    <p:sldId id="305" r:id="rId31"/>
    <p:sldId id="304" r:id="rId32"/>
    <p:sldId id="344" r:id="rId33"/>
    <p:sldId id="307" r:id="rId34"/>
    <p:sldId id="308" r:id="rId35"/>
    <p:sldId id="345" r:id="rId36"/>
    <p:sldId id="310" r:id="rId37"/>
    <p:sldId id="353" r:id="rId38"/>
    <p:sldId id="311" r:id="rId39"/>
    <p:sldId id="354" r:id="rId40"/>
    <p:sldId id="279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Roboto Slab" panose="020B0604020202020204" charset="0"/>
      <p:regular r:id="rId51"/>
      <p:bold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82B46A-234F-42F0-A5B8-46A38745DFA2}">
  <a:tblStyle styleId="{B782B46A-234F-42F0-A5B8-46A38745DF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65135" autoAdjust="0"/>
  </p:normalViewPr>
  <p:slideViewPr>
    <p:cSldViewPr snapToGrid="0">
      <p:cViewPr varScale="1">
        <p:scale>
          <a:sx n="98" d="100"/>
          <a:sy n="98" d="100"/>
        </p:scale>
        <p:origin x="21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Recent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500,000 Zoom accounts sold on dark web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267 million FB User profiles for $540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And many other</a:t>
            </a:r>
          </a:p>
        </p:txBody>
      </p:sp>
    </p:spTree>
    <p:extLst>
      <p:ext uri="{BB962C8B-B14F-4D97-AF65-F5344CB8AC3E}">
        <p14:creationId xmlns:p14="http://schemas.microsoft.com/office/powerpoint/2010/main" val="1113693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66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945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44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608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Logs, IOCs, textual data,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Nothing concrete about this process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take one use case and work on that then another and it goes on an 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your target sources – useful for your organization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Modelling</a:t>
            </a:r>
          </a:p>
        </p:txBody>
      </p:sp>
    </p:spTree>
    <p:extLst>
      <p:ext uri="{BB962C8B-B14F-4D97-AF65-F5344CB8AC3E}">
        <p14:creationId xmlns:p14="http://schemas.microsoft.com/office/powerpoint/2010/main" val="321924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 – criminals learn new methods and techniques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Monetize – monetize their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Trade – trade their exploits/tools, drugs, weapons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Communicate – communicate with other criminals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learn a lot on engaging with these communities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intelligence from dark web isn’t available anywhere else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attackers,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vulnerability prioritization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planning and recon stages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Takes a lot of time, If done properly, it can even identify attacks in planning and recon stages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13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Someone selling RCE of an Australian bank</a:t>
            </a:r>
          </a:p>
        </p:txBody>
      </p:sp>
    </p:spTree>
    <p:extLst>
      <p:ext uri="{BB962C8B-B14F-4D97-AF65-F5344CB8AC3E}">
        <p14:creationId xmlns:p14="http://schemas.microsoft.com/office/powerpoint/2010/main" val="2707583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Dark web paste 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Telling about vulnerability in hospitals</a:t>
            </a:r>
          </a:p>
        </p:txBody>
      </p:sp>
    </p:spTree>
    <p:extLst>
      <p:ext uri="{BB962C8B-B14F-4D97-AF65-F5344CB8AC3E}">
        <p14:creationId xmlns:p14="http://schemas.microsoft.com/office/powerpoint/2010/main" val="184372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Selling RDP credentials for hospital in US on a Russian forum</a:t>
            </a:r>
          </a:p>
        </p:txBody>
      </p:sp>
    </p:spTree>
    <p:extLst>
      <p:ext uri="{BB962C8B-B14F-4D97-AF65-F5344CB8AC3E}">
        <p14:creationId xmlns:p14="http://schemas.microsoft.com/office/powerpoint/2010/main" val="200225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896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Brand protection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New TTPs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Identifying insider threats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Discover data breaches</a:t>
            </a:r>
          </a:p>
        </p:txBody>
      </p:sp>
    </p:spTree>
    <p:extLst>
      <p:ext uri="{BB962C8B-B14F-4D97-AF65-F5344CB8AC3E}">
        <p14:creationId xmlns:p14="http://schemas.microsoft.com/office/powerpoint/2010/main" val="2193448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568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Scrapy -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web-crawling framework - multithreading capability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OnionScan - </a:t>
            </a: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open source tool for investigating the Dark Web, scanning different onion sites for vulnerabilities, correlations between sites,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etc</a:t>
            </a:r>
            <a:endParaRPr lang="en-US" b="0" i="0" dirty="0">
              <a:solidFill>
                <a:srgbClr val="FFFFFF"/>
              </a:solidFill>
              <a:effectLst/>
              <a:latin typeface="Roboto Slab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Different ways of using socks proxy –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tsocks</a:t>
            </a: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polipo</a:t>
            </a: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, Privoxy, etc.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Privoxy – web proxy – scrapy cannot use socks proxy so route through Privoxy (tor with socks – layer of protection) -  to hide using tor from your ISP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VPN + SOCKS for extra protection -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hide your activity and get real safe access -  can’t trust entry and exit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Redis – in-memory data structure, used as a cache</a:t>
            </a:r>
            <a:endParaRPr lang="en-US" b="0" i="0" dirty="0">
              <a:solidFill>
                <a:srgbClr val="000000"/>
              </a:solidFill>
              <a:effectLst/>
              <a:latin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Torch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Onion Wiki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Search engines like Kilos, Recon</a:t>
            </a:r>
            <a:endParaRPr lang="en-US" b="0" i="0" dirty="0">
              <a:solidFill>
                <a:srgbClr val="FFFFFF"/>
              </a:solidFill>
              <a:effectLst/>
              <a:latin typeface="Roboto Slab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62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The Engine gets the initial Requests to crawl from the Spider.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The Engine schedules the Requests in the Scheduler and asks for the next Requests to crawl.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The Scheduler returns the next Requests to the Engine.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The Engine sends the Requests to the Downloader, passing through the Downloader </a:t>
            </a:r>
            <a:r>
              <a:rPr lang="en-US" dirty="0" err="1"/>
              <a:t>Middlewares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Once the page finishes downloading the Downloader generates a Response (with that page) and sends it to the Engine, passing through the Downloader </a:t>
            </a:r>
            <a:r>
              <a:rPr lang="en-US" dirty="0" err="1"/>
              <a:t>Middlewares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The Engine receives the Response from the Downloader and sends it to the Spider for processing, passing through the Spider Middleware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 The Spider processes the Response and returns scraped items and new Requests (to follow) to the Engine, passing through the Spider Middleware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8. The Engine sends processed items to Item Pipelines, then send processed Requests to the Scheduler and asks for possible next Requests to crawl.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9. The process repeats (from step 1) until there are no more requests from the Scheduler.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err="1"/>
              <a:t>Middlewares</a:t>
            </a:r>
            <a:r>
              <a:rPr lang="en-US" dirty="0"/>
              <a:t> – </a:t>
            </a:r>
            <a:r>
              <a:rPr lang="en-US" dirty="0" err="1"/>
              <a:t>ProxyMiddleware</a:t>
            </a:r>
            <a:r>
              <a:rPr lang="en-US" dirty="0"/>
              <a:t>(relaying through Privoxy and tor), </a:t>
            </a:r>
            <a:r>
              <a:rPr lang="en-US" dirty="0" err="1"/>
              <a:t>LoginMiddleware</a:t>
            </a:r>
            <a:r>
              <a:rPr lang="en-US" dirty="0"/>
              <a:t> (using </a:t>
            </a:r>
            <a:r>
              <a:rPr lang="en-US" dirty="0" err="1"/>
              <a:t>user_agent</a:t>
            </a:r>
            <a:r>
              <a:rPr lang="en-US" dirty="0"/>
              <a:t>, cookies/bypassing captchas, checking login), Captcha solving websites - </a:t>
            </a:r>
            <a:r>
              <a:rPr lang="en-US" dirty="0" err="1"/>
              <a:t>deathbycapthca</a:t>
            </a:r>
            <a:r>
              <a:rPr lang="en-US" dirty="0"/>
              <a:t>, </a:t>
            </a:r>
            <a:r>
              <a:rPr lang="en-US" dirty="0" err="1"/>
              <a:t>anticaptcha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27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of gathering intelligence through interpersonal contact and engagement, rather than by technical processes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attacks are human-driven, to anticipate, Identify and respond to attacks requires human skill and effort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100" b="0" i="1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Art of War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Chinese military strategist Sun Tzu wrote: “To know your Enemy, you must become your Enemy.”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motives and tendencies behind your adversaries is a key to any type of warfare, including cyber warfare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the high-tech equivalent of what an undercover FBI agent does when he or she spends months or years working to infiltrate a criminal organization.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HUMINT to bolster Threat Hunting – Post Attack Investigation, New Attack Vector Discovery,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58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261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Dark web links – collect forum/DNMs links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Tools like </a:t>
            </a:r>
            <a:r>
              <a:rPr lang="en-US" dirty="0" err="1"/>
              <a:t>OnionIngestor</a:t>
            </a:r>
            <a:r>
              <a:rPr lang="en-US" dirty="0"/>
              <a:t> – collect onion links from various 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Socks proxies – run socks proxy script to collect several socks proxies to route tor through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crawlers for different forums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Scrapy setup – setup login for each forum, setup several settings including headers, cookies, ignored links, captcha bypass, </a:t>
            </a:r>
            <a:r>
              <a:rPr lang="en-US" dirty="0" err="1"/>
              <a:t>etc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captcha bypass (captcha solving services like </a:t>
            </a:r>
            <a:r>
              <a:rPr lang="en-US" dirty="0" err="1"/>
              <a:t>deathbycapthca</a:t>
            </a:r>
            <a:r>
              <a:rPr lang="en-US" dirty="0"/>
              <a:t>, </a:t>
            </a:r>
            <a:r>
              <a:rPr lang="en-US" dirty="0" err="1"/>
              <a:t>anticaptcha</a:t>
            </a:r>
            <a:r>
              <a:rPr lang="en-US" dirty="0"/>
              <a:t>, etc.)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Crawler - crawls html pages of the forums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Parser – parses html pages (taking only relevant texts from the html) – </a:t>
            </a:r>
            <a:r>
              <a:rPr lang="en-US" dirty="0" err="1"/>
              <a:t>post_id</a:t>
            </a:r>
            <a:r>
              <a:rPr lang="en-US" dirty="0"/>
              <a:t>, </a:t>
            </a:r>
            <a:r>
              <a:rPr lang="en-US" dirty="0" err="1"/>
              <a:t>post_content</a:t>
            </a:r>
            <a:r>
              <a:rPr lang="en-US" dirty="0"/>
              <a:t>, </a:t>
            </a:r>
            <a:r>
              <a:rPr lang="en-US" dirty="0" err="1"/>
              <a:t>post_author</a:t>
            </a:r>
            <a:r>
              <a:rPr lang="en-US" dirty="0"/>
              <a:t>, </a:t>
            </a:r>
            <a:r>
              <a:rPr lang="en-US" dirty="0" err="1"/>
              <a:t>author_status</a:t>
            </a:r>
            <a:r>
              <a:rPr lang="en-US" dirty="0"/>
              <a:t>, reputation, </a:t>
            </a:r>
            <a:r>
              <a:rPr lang="en-US" dirty="0" err="1"/>
              <a:t>item_price</a:t>
            </a:r>
            <a:r>
              <a:rPr lang="en-US" dirty="0"/>
              <a:t>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Analyzer – uses NLP techniques to evaluate the content that is relevant to the threat model and stores them into the ES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Design/Train NLP model – design and train NLP model on the content that is relevant to your threat model and apply it on new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Egg and chicken problem (data gathering vs training on data)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Many unsupervised learning models – </a:t>
            </a:r>
            <a:r>
              <a:rPr lang="en-US" dirty="0" err="1"/>
              <a:t>lda</a:t>
            </a:r>
            <a:r>
              <a:rPr lang="en-US" dirty="0"/>
              <a:t>, seeded </a:t>
            </a:r>
            <a:r>
              <a:rPr lang="en-US" dirty="0" err="1"/>
              <a:t>lda</a:t>
            </a:r>
            <a:r>
              <a:rPr lang="en-US" dirty="0"/>
              <a:t>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985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447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Direction - identify dark web forums, acquire access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Collection - establish anonymous access, collect raw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Processing - parsing raw HTML data, machine translation, extract topics and authors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-  infer relationships , link data sources, identify trends, hacks and leaks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Dissemination - visualization in dashboards, alerts and reports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748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Critical assets - databases holding customer data, payment processing systems, employee access systems, trading platforms or exchanges, or Enterprise Resource Planning (ERP) applications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actor capability &amp; intent – define types of actors like hacktivists, insiders, criminal groups, etc. and know their capability.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Consider why an attacker wants to target your organization? What do they hope to gain? What are their goals?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Chose your target on dark web  - which site do you want to go for – credit card markets, insider threats market, general markets,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Prioritize risks – use pyramid of pain for that - IOCs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Chose on clear web – sites like </a:t>
            </a:r>
            <a:r>
              <a:rPr lang="en-US" dirty="0" err="1"/>
              <a:t>pastebin</a:t>
            </a:r>
            <a:r>
              <a:rPr lang="en-US" dirty="0"/>
              <a:t>, twitter,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9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39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Crawler and Parser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4758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NLP techniques – LDA, BERT, GPT, GPT-2, GPT-3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Social network analysis – analysis of the users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– binary or multi-class classification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 – clustering of products according to categories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Services provided by different companies or code your system from ground 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MITRE ATT&amp;CK - knowledge base of adversary tactics and techniques (TTPs) based on real-world observations.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ATT&amp;CK matrix to map the intelligence you obtained to better understand the TTPs</a:t>
            </a:r>
          </a:p>
        </p:txBody>
      </p:sp>
    </p:spTree>
    <p:extLst>
      <p:ext uri="{BB962C8B-B14F-4D97-AF65-F5344CB8AC3E}">
        <p14:creationId xmlns:p14="http://schemas.microsoft.com/office/powerpoint/2010/main" val="1360221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004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practice of hiding yourself online by disassociating your online persona with your real self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all humans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desire to be seen knowledgeable and to impress others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Leads to gossip, brag, and overshare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PII – personal information that can identify you – full name, SSN, driver’s license, bank account, email, passport number, etc.</a:t>
            </a:r>
          </a:p>
        </p:txBody>
      </p:sp>
    </p:spTree>
    <p:extLst>
      <p:ext uri="{BB962C8B-B14F-4D97-AF65-F5344CB8AC3E}">
        <p14:creationId xmlns:p14="http://schemas.microsoft.com/office/powerpoint/2010/main" val="3116491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have to do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opsec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from the beginning/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proactivly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because you can't do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opsec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"retroactively"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Never store any personal information on the VM or the system you are accessing dark web 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Clean/Wipe all the data before leaving the system and start fresh the other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Watch what you say to whom and 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Think before you post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Have different persona on different sites, don’t mix it., Have a back story for each personas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Take notes so you don’t mess up the personas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24x7 thing to do and not during your job duration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can’t work 9-5 as that would be a tip off that you are not a threat actor.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 appropriate language skills and slang skills</a:t>
            </a:r>
          </a:p>
        </p:txBody>
      </p:sp>
    </p:spTree>
    <p:extLst>
      <p:ext uri="{BB962C8B-B14F-4D97-AF65-F5344CB8AC3E}">
        <p14:creationId xmlns:p14="http://schemas.microsoft.com/office/powerpoint/2010/main" val="9148837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869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02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9293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don’t get the intelligence from anywhere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 at more forums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4271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49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Clear web: Sites that are indexed by search engines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web: Sites that are not indexed by search engines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Dark web: Sites that require special software, configuration or authorization to access</a:t>
            </a:r>
          </a:p>
        </p:txBody>
      </p:sp>
    </p:spTree>
    <p:extLst>
      <p:ext uri="{BB962C8B-B14F-4D97-AF65-F5344CB8AC3E}">
        <p14:creationId xmlns:p14="http://schemas.microsoft.com/office/powerpoint/2010/main" val="425264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Onion Router/Invisible Internet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Alphanumeric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16- or 56-character alphanumeric identifier strings (v2 vs v3 URLS) – v2 – RSA/DH and V3 - ECC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anonymization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Decentralized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3-layer proxy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Publicly listed entry node, middle relay and exit node (entry nodes doesn’t know the exit node)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Original data encrypted in layers – onion analogy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IP address is hidden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Routes traffic through a series of interconnected volunteer systems called relays (about 6000 relays for Tor)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63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Dark web is not equal to criminality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Smaller than clear web if compared from availability perspective (uptime)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Tor browser circumvents surveillance – free expression in some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Whistleblowing or Activism, safe haven for journalists, access to literature &amp;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Dark web is many things but not just the vast network of criminals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to many other people who don’t want surveillance on </a:t>
            </a:r>
            <a:r>
              <a:rPr lang="en-US"/>
              <a:t>them due </a:t>
            </a:r>
            <a:r>
              <a:rPr lang="en-US" dirty="0"/>
              <a:t>to their nature of the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Legal to access dark web but illegal to participate in any illicit business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40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Choose your target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Threat Modelling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6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your target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Modelling</a:t>
            </a:r>
          </a:p>
        </p:txBody>
      </p:sp>
    </p:spTree>
    <p:extLst>
      <p:ext uri="{BB962C8B-B14F-4D97-AF65-F5344CB8AC3E}">
        <p14:creationId xmlns:p14="http://schemas.microsoft.com/office/powerpoint/2010/main" val="665982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f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Automating Threat Hunting on the Dark Web and other nitty-gritty things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Cost of products?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SSN - $1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Fake FB with 15 friends - $1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DDoS Service - $7/</a:t>
            </a:r>
            <a:r>
              <a:rPr lang="en-US" sz="2200" dirty="0" err="1"/>
              <a:t>hr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en-US" sz="2200" dirty="0"/>
              <a:t>Rent a Hacker - $12/</a:t>
            </a:r>
            <a:r>
              <a:rPr lang="en-US" sz="2200" dirty="0" err="1"/>
              <a:t>hr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en-US" sz="2200" dirty="0"/>
              <a:t>Credit Card - $20+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Mobile Malware - $150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Bank Details - $1000+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Exploits or 0-days - $150,000+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Critical databases - $300,000+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63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lvl="0"/>
            <a:r>
              <a:rPr lang="en-US" sz="3200" b="1" dirty="0"/>
              <a:t>Product Examples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11</a:t>
            </a:fld>
            <a:endParaRPr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DA8C1-4350-47B5-8069-10040864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3" y="1016150"/>
            <a:ext cx="4200053" cy="172914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62ECF3-5EA2-449A-B569-1CC870180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7" y="2824675"/>
            <a:ext cx="6407944" cy="1228725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2EDDE0-D702-4DE0-ABF2-13073B335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562" y="1256407"/>
            <a:ext cx="4327919" cy="172914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6757BE-A042-4282-BDB9-8981E21AA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02" y="1735253"/>
            <a:ext cx="3857625" cy="217884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2B4780-7044-45FC-87D8-F86FA63FA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7036" y="3087812"/>
            <a:ext cx="5501126" cy="163518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AB999-E1DA-4419-82A3-A0AF11D6A5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44" y="3464398"/>
            <a:ext cx="2457116" cy="16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3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662C6EA-5776-436B-AE4E-0824A751B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5" y="529163"/>
            <a:ext cx="7625052" cy="3894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C24519-CB90-4FB6-95BF-6A249F376C72}"/>
              </a:ext>
            </a:extLst>
          </p:cNvPr>
          <p:cNvSpPr txBox="1"/>
          <p:nvPr/>
        </p:nvSpPr>
        <p:spPr>
          <a:xfrm>
            <a:off x="2425293" y="4472852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Digital Shadows</a:t>
            </a:r>
          </a:p>
        </p:txBody>
      </p:sp>
    </p:spTree>
    <p:extLst>
      <p:ext uri="{BB962C8B-B14F-4D97-AF65-F5344CB8AC3E}">
        <p14:creationId xmlns:p14="http://schemas.microsoft.com/office/powerpoint/2010/main" val="8298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 descr="A screenshot of a flat screen monitor&#10;&#10;Description automatically generated">
            <a:extLst>
              <a:ext uri="{FF2B5EF4-FFF2-40B4-BE49-F238E27FC236}">
                <a16:creationId xmlns:a16="http://schemas.microsoft.com/office/drawing/2014/main" id="{942EB5ED-5140-4B0A-AA32-04C4C30F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8" y="560173"/>
            <a:ext cx="7660580" cy="3861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F51279-0987-4DA8-9279-4319585380D9}"/>
              </a:ext>
            </a:extLst>
          </p:cNvPr>
          <p:cNvSpPr txBox="1"/>
          <p:nvPr/>
        </p:nvSpPr>
        <p:spPr>
          <a:xfrm>
            <a:off x="2425293" y="4472852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Digital Shadows</a:t>
            </a:r>
          </a:p>
        </p:txBody>
      </p:sp>
    </p:spTree>
    <p:extLst>
      <p:ext uri="{BB962C8B-B14F-4D97-AF65-F5344CB8AC3E}">
        <p14:creationId xmlns:p14="http://schemas.microsoft.com/office/powerpoint/2010/main" val="86813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8326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2.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Why hunting on the Dark Web</a:t>
            </a:r>
            <a:endParaRPr sz="4350" dirty="0"/>
          </a:p>
        </p:txBody>
      </p:sp>
    </p:spTree>
    <p:extLst>
      <p:ext uri="{BB962C8B-B14F-4D97-AF65-F5344CB8AC3E}">
        <p14:creationId xmlns:p14="http://schemas.microsoft.com/office/powerpoint/2010/main" val="97931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 is Threat Hunting?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Practice of proactively searching for cyber threats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Hypothesis-based approach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Uses advanced analytics and machine learning investigations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Proactive and iterative search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9D6EC6B-1BF3-4448-BD18-C2A8D5C17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5317068" y="2197727"/>
            <a:ext cx="2615970" cy="27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So Serious (Eh! Important)?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Hacker forums, darknet markets, dump shops, etc.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Criminals can learn, monetize,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200" dirty="0"/>
              <a:t>        trade, and communicate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Identification of compromised assets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Can potentially identify attacks in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200" dirty="0"/>
              <a:t>       earlier stages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Direct impacts – PII (Personal Info),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200" dirty="0"/>
              <a:t>       financial, EHRs (healthcare records), trade secrets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Indirect impacts – reputation, revenue loss, legal penalties</a:t>
            </a:r>
          </a:p>
          <a:p>
            <a:pPr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026" name="Picture 2" descr="Sherlock season 4, episode 3: “The Final Problem” might be the ...">
            <a:extLst>
              <a:ext uri="{FF2B5EF4-FFF2-40B4-BE49-F238E27FC236}">
                <a16:creationId xmlns:a16="http://schemas.microsoft.com/office/drawing/2014/main" id="{7AB52A9D-625E-41F3-A3B5-9E3D006E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16" y="1543509"/>
            <a:ext cx="2980547" cy="198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20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you should care?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C330FF3-7587-4037-9CEA-60327196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5" y="1265718"/>
            <a:ext cx="7821039" cy="31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you should care?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383FCA2-D0A6-4238-B8FC-E345B401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506" y="1010720"/>
            <a:ext cx="6302696" cy="38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90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you should care?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5EB0A72-951A-4C01-ABB2-411D5D6E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10720"/>
            <a:ext cx="7334655" cy="401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$whoami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200" dirty="0"/>
              <a:t>Apurv Singh Gautam (@ASG_Sc0rpi0n)</a:t>
            </a:r>
            <a:endParaRPr sz="2200" dirty="0"/>
          </a:p>
          <a:p>
            <a:pPr>
              <a:spcBef>
                <a:spcPts val="0"/>
              </a:spcBef>
            </a:pPr>
            <a:r>
              <a:rPr lang="en-US" sz="2200" dirty="0"/>
              <a:t>Security Researcher, Threat Intel/Hunting</a:t>
            </a:r>
            <a:endParaRPr sz="22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2200" dirty="0"/>
              <a:t>Cybersecurity @ Georgia Tech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Prior: Research Intern at ICSI, UC Berkeley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2200" dirty="0"/>
              <a:t>Hobbies</a:t>
            </a:r>
          </a:p>
          <a:p>
            <a:pPr lvl="1">
              <a:buChar char="◎"/>
            </a:pPr>
            <a:r>
              <a:rPr lang="en-US" sz="2200" dirty="0"/>
              <a:t>Contributing to the security community</a:t>
            </a:r>
          </a:p>
          <a:p>
            <a:pPr lvl="1">
              <a:buChar char="◎"/>
            </a:pPr>
            <a:r>
              <a:rPr lang="en-US" sz="2200" dirty="0"/>
              <a:t>Gaming/Streaming (Rainbow 6 Siege)</a:t>
            </a:r>
          </a:p>
          <a:p>
            <a:pPr lvl="1">
              <a:buChar char="◎"/>
            </a:pPr>
            <a:r>
              <a:rPr lang="en-US" sz="2200" dirty="0"/>
              <a:t>Hiking, Lockpicking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 sz="2200" dirty="0"/>
              <a:t>Social</a:t>
            </a:r>
          </a:p>
          <a:p>
            <a:pPr lvl="1">
              <a:buChar char="◎"/>
            </a:pPr>
            <a:r>
              <a:rPr lang="en-US" sz="2200" dirty="0"/>
              <a:t>Twitter - @ASG_Sc0rpi0n</a:t>
            </a:r>
          </a:p>
          <a:p>
            <a:pPr lvl="1">
              <a:buChar char="◎"/>
            </a:pPr>
            <a:r>
              <a:rPr lang="en-US" sz="2200" dirty="0"/>
              <a:t>Website – https://apurvsinghgautam.me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6236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Benefits of Threat Hunting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Keep up with the latest trends of attacks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Prepare SOCs/Incident Responders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Get knowledge of TTPs (Tactics, Techniques, Procedures) to be used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Reduce damage and risks to the organization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007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8326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3.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Methods to hunt on the Dark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1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Scrapy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Tor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OnionScan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Privoxy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Elastic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Redis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and many more…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DB4A81-E289-4666-B12C-8959C3F6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710" y="1650156"/>
            <a:ext cx="2008219" cy="780695"/>
          </a:xfrm>
          <a:prstGeom prst="rect">
            <a:avLst/>
          </a:prstGeom>
        </p:spPr>
      </p:pic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7335925-C4C6-4ECD-887F-6B00DC389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2" y="3157986"/>
            <a:ext cx="1313464" cy="793551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C1C6E41-C447-40D2-A619-AAE47DDC6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674" y="1775519"/>
            <a:ext cx="1204738" cy="1204738"/>
          </a:xfrm>
          <a:prstGeom prst="rect">
            <a:avLst/>
          </a:prstGeom>
        </p:spPr>
      </p:pic>
      <p:pic>
        <p:nvPicPr>
          <p:cNvPr id="12" name="Picture 11" descr="A picture containing sitting, blue, monitor, white&#10;&#10;Description automatically generated">
            <a:extLst>
              <a:ext uri="{FF2B5EF4-FFF2-40B4-BE49-F238E27FC236}">
                <a16:creationId xmlns:a16="http://schemas.microsoft.com/office/drawing/2014/main" id="{B019BF3D-FC63-4A29-9321-6FFC31D7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365" y="3014297"/>
            <a:ext cx="1065526" cy="1065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E22DCB-3F5D-4506-9E02-D2469831D33E}"/>
              </a:ext>
            </a:extLst>
          </p:cNvPr>
          <p:cNvSpPr txBox="1"/>
          <p:nvPr/>
        </p:nvSpPr>
        <p:spPr>
          <a:xfrm>
            <a:off x="2883130" y="4808145"/>
            <a:ext cx="479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Tor Project, </a:t>
            </a: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</a:rPr>
              <a:t>OnionScan,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Scrapy, Privoxy, Redis</a:t>
            </a:r>
          </a:p>
        </p:txBody>
      </p:sp>
      <p:pic>
        <p:nvPicPr>
          <p:cNvPr id="1026" name="Picture 2" descr="Elasticsearch Icon - Free Download, PNG and Vector">
            <a:extLst>
              <a:ext uri="{FF2B5EF4-FFF2-40B4-BE49-F238E27FC236}">
                <a16:creationId xmlns:a16="http://schemas.microsoft.com/office/drawing/2014/main" id="{3DB038DC-35AF-4B4F-8658-ED615BF2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82" y="409574"/>
            <a:ext cx="1170156" cy="117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is logo">
            <a:extLst>
              <a:ext uri="{FF2B5EF4-FFF2-40B4-BE49-F238E27FC236}">
                <a16:creationId xmlns:a16="http://schemas.microsoft.com/office/drawing/2014/main" id="{79AF5930-79A2-425C-BA6A-B15AE93C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92" y="1524751"/>
            <a:ext cx="2239292" cy="154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68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How Scrapy Works?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9BCC8B-8859-4E5F-B0FA-96B546458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5" y="936397"/>
            <a:ext cx="6186792" cy="41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E22DCB-3F5D-4506-9E02-D2469831D33E}"/>
              </a:ext>
            </a:extLst>
          </p:cNvPr>
          <p:cNvSpPr txBox="1"/>
          <p:nvPr/>
        </p:nvSpPr>
        <p:spPr>
          <a:xfrm>
            <a:off x="2883131" y="4808145"/>
            <a:ext cx="4290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Scrapy Docs</a:t>
            </a:r>
          </a:p>
        </p:txBody>
      </p:sp>
    </p:spTree>
    <p:extLst>
      <p:ext uri="{BB962C8B-B14F-4D97-AF65-F5344CB8AC3E}">
        <p14:creationId xmlns:p14="http://schemas.microsoft.com/office/powerpoint/2010/main" val="2984335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HUMINT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78285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Human Intelligence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Most dangerous and difficult form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Most valuable source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Infiltrating forums, markets, etc.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Become one of them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How threat actors think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Can be very risky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Time consuming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F3664401-3F8A-4426-9758-FDA0C52D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758" y="2274664"/>
            <a:ext cx="3287751" cy="2191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4B6F0-28A8-4981-B267-1D5F2614E5C4}"/>
              </a:ext>
            </a:extLst>
          </p:cNvPr>
          <p:cNvSpPr txBox="1"/>
          <p:nvPr/>
        </p:nvSpPr>
        <p:spPr>
          <a:xfrm>
            <a:off x="5335758" y="4501810"/>
            <a:ext cx="168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Intsights</a:t>
            </a:r>
          </a:p>
        </p:txBody>
      </p:sp>
    </p:spTree>
    <p:extLst>
      <p:ext uri="{BB962C8B-B14F-4D97-AF65-F5344CB8AC3E}">
        <p14:creationId xmlns:p14="http://schemas.microsoft.com/office/powerpoint/2010/main" val="1888515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6578688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4.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Can Dark Web hunting be Automated?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0226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/>
              <a:t>Automated Hunting </a:t>
            </a:r>
            <a:r>
              <a:rPr lang="en-US" sz="3200" b="1" dirty="0"/>
              <a:t>Architecture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F0527F0-37EC-4D26-BAB0-51F258061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10720"/>
            <a:ext cx="7122438" cy="404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4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920591"/>
            <a:ext cx="441703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5.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Overall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075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Let’s talk about TI Lifecycle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52AFE44-926D-48D1-9D66-76B560BE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77" y="907021"/>
            <a:ext cx="6059446" cy="4039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3C3A15-3F66-47D2-A00B-46CB3B7CE76C}"/>
              </a:ext>
            </a:extLst>
          </p:cNvPr>
          <p:cNvSpPr txBox="1"/>
          <p:nvPr/>
        </p:nvSpPr>
        <p:spPr>
          <a:xfrm>
            <a:off x="3317488" y="4808151"/>
            <a:ext cx="2976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Recorded Future</a:t>
            </a:r>
          </a:p>
        </p:txBody>
      </p:sp>
    </p:spTree>
    <p:extLst>
      <p:ext uri="{BB962C8B-B14F-4D97-AF65-F5344CB8AC3E}">
        <p14:creationId xmlns:p14="http://schemas.microsoft.com/office/powerpoint/2010/main" val="200715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Threat Modelling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“works to identify, communicate, and understand threats and mitigations within the context of protecting something of value” – OWASP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Define critical assets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Understand what attackers want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Threat actor capability and intent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Sources to target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452D58-1165-4FFA-AA96-3F92DD86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133" y="2496065"/>
            <a:ext cx="3529456" cy="1985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BC408C-1A4C-48C6-BE32-8FBEED8CE3F3}"/>
              </a:ext>
            </a:extLst>
          </p:cNvPr>
          <p:cNvSpPr txBox="1"/>
          <p:nvPr/>
        </p:nvSpPr>
        <p:spPr>
          <a:xfrm>
            <a:off x="5248133" y="4513810"/>
            <a:ext cx="2976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David Bianco</a:t>
            </a:r>
          </a:p>
        </p:txBody>
      </p:sp>
    </p:spTree>
    <p:extLst>
      <p:ext uri="{BB962C8B-B14F-4D97-AF65-F5344CB8AC3E}">
        <p14:creationId xmlns:p14="http://schemas.microsoft.com/office/powerpoint/2010/main" val="380884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Agenda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Introduction to the Dark Web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Why hunting on the Dark Web?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Methods to hunt on the Dark Web 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Can the Dark Web hunting be automated?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Overall Picture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OpSec? What’s that?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Conclusion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A picture containing person, man, photo, black&#10;&#10;Description automatically generated">
            <a:extLst>
              <a:ext uri="{FF2B5EF4-FFF2-40B4-BE49-F238E27FC236}">
                <a16:creationId xmlns:a16="http://schemas.microsoft.com/office/drawing/2014/main" id="{49EC0D2B-0AD2-4266-8BB0-35602A96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578" y="2571750"/>
            <a:ext cx="3950043" cy="219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38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Data Collection/Processing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Collecting data from clear web</a:t>
            </a:r>
          </a:p>
          <a:p>
            <a:pPr lvl="1"/>
            <a:r>
              <a:rPr lang="en-US" sz="2200" dirty="0"/>
              <a:t>Pastebin</a:t>
            </a:r>
          </a:p>
          <a:p>
            <a:pPr lvl="1"/>
            <a:r>
              <a:rPr lang="en-US" sz="2200" dirty="0"/>
              <a:t>Twitter</a:t>
            </a:r>
          </a:p>
          <a:p>
            <a:pPr lvl="1"/>
            <a:r>
              <a:rPr lang="en-US" sz="2200" dirty="0"/>
              <a:t>Reddit</a:t>
            </a:r>
          </a:p>
          <a:p>
            <a:pPr lvl="1"/>
            <a:r>
              <a:rPr lang="en-US" sz="2200" dirty="0"/>
              <a:t>Telegram</a:t>
            </a:r>
          </a:p>
          <a:p>
            <a:r>
              <a:rPr lang="en-US" sz="2200" dirty="0"/>
              <a:t>Collecting data from dark web</a:t>
            </a:r>
          </a:p>
          <a:p>
            <a:pPr lvl="1"/>
            <a:r>
              <a:rPr lang="en-US" sz="2200" dirty="0"/>
              <a:t>Forums</a:t>
            </a:r>
          </a:p>
          <a:p>
            <a:pPr lvl="1"/>
            <a:r>
              <a:rPr lang="en-US" sz="2200" dirty="0"/>
              <a:t>Markets</a:t>
            </a:r>
          </a:p>
          <a:p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67005A9-9088-4489-BAD7-D31FEB615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528"/>
          <a:stretch/>
        </p:blipFill>
        <p:spPr>
          <a:xfrm>
            <a:off x="3328087" y="3280321"/>
            <a:ext cx="5215786" cy="1603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7FE4D-A655-4EDA-9FE7-BBC80ADD4A33}"/>
              </a:ext>
            </a:extLst>
          </p:cNvPr>
          <p:cNvSpPr txBox="1"/>
          <p:nvPr/>
        </p:nvSpPr>
        <p:spPr>
          <a:xfrm>
            <a:off x="3328087" y="4802356"/>
            <a:ext cx="2976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Blueliv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391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Data Analysis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NLP/ML/DL techniques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Social network analysis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Classification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Clustering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MITRE ATT&amp;CK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60EF1742-F9E8-45C9-B4D5-8A74D648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76" y="2289534"/>
            <a:ext cx="4219729" cy="2208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2FAFE-D046-4C76-9BF6-51C748B5A170}"/>
              </a:ext>
            </a:extLst>
          </p:cNvPr>
          <p:cNvSpPr txBox="1"/>
          <p:nvPr/>
        </p:nvSpPr>
        <p:spPr>
          <a:xfrm>
            <a:off x="3435176" y="4557800"/>
            <a:ext cx="2976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DataCamp, MITRE ATT&amp;CK</a:t>
            </a:r>
          </a:p>
        </p:txBody>
      </p:sp>
      <p:pic>
        <p:nvPicPr>
          <p:cNvPr id="3" name="Picture 2" descr="A picture containing object, game, drawing&#10;&#10;Description automatically generated">
            <a:extLst>
              <a:ext uri="{FF2B5EF4-FFF2-40B4-BE49-F238E27FC236}">
                <a16:creationId xmlns:a16="http://schemas.microsoft.com/office/drawing/2014/main" id="{AEA8DAA8-9921-4154-8A65-FD6CF7937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286" y="659420"/>
            <a:ext cx="1445226" cy="14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72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486787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6.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OpSec? What’s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8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 is OpSec?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Actions taken to ensure that information leakage doesn’t compromise you or your operations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Derived from US military – Operational Security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PII – Personally Identifiable Information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Not just a process – a mindset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OpSec is Hard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2" name="Picture 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FF07734-BDCF-4DDA-8493-29E36F177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60"/>
          <a:stretch/>
        </p:blipFill>
        <p:spPr>
          <a:xfrm>
            <a:off x="6030410" y="2143992"/>
            <a:ext cx="2497853" cy="280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Maintaining OpSec in your lifestyle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Use VM/Lab or an isolated system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Use Tor over SOCKS or VPN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Change Time zones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Never talk about your work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Maintain different persona 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Take extensive notes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Use password manager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Picture 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5BFF49D-6C84-4ECF-AD08-1556904C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59586"/>
            <a:ext cx="4294208" cy="28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6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9890" y="1991850"/>
            <a:ext cx="3294915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7.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Conclusion</a:t>
            </a:r>
            <a:endParaRPr sz="4403" dirty="0"/>
          </a:p>
        </p:txBody>
      </p:sp>
    </p:spTree>
    <p:extLst>
      <p:ext uri="{BB962C8B-B14F-4D97-AF65-F5344CB8AC3E}">
        <p14:creationId xmlns:p14="http://schemas.microsoft.com/office/powerpoint/2010/main" val="4015017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 we discussed so far?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Little about the Dark Web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Dark Web forums/marketplaces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Dark Web threat hunting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Scrapy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HUMINT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Automating the Dark Web hunting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Little about threat intelligence lifecycle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OpSec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011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If you take one thing from this talk, 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Figure out your assets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Create hunting pipeline (Scrapy, ELK, Redis, etc.)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Start Scrapy and put your data into ELK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Search for your company’s name in Kibana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If found -&gt; Analyze the results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Do this on a monthly basis with different terms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Report to your team through intelligence briefing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59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I don’t know how to conclude but..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Dark Web threat hunting is hard but worth the effort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Keep OpSec in mind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Look at more than one resource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Takes a lot of resources and team effort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Usage of MITRE ATT&amp;CK framework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692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Resources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Blogs &amp; White papers by Recorded Future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White papers by IntSights 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Blogs by Palo Alto’s Unit 42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Blogs by CrowdStrike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White papers by Digital Shadows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Darkweb Cyber Threat Intelligence Mining by Cambridge University Press</a:t>
            </a:r>
          </a:p>
          <a:p>
            <a:pPr>
              <a:spcBef>
                <a:spcPts val="0"/>
              </a:spcBef>
            </a:pPr>
            <a:r>
              <a:rPr lang="en-US" sz="2200" dirty="0" err="1"/>
              <a:t>Ambly</a:t>
            </a:r>
            <a:r>
              <a:rPr lang="en-US" sz="2200" dirty="0"/>
              <a:t> the Smart Darknet Spider talk by </a:t>
            </a:r>
            <a:r>
              <a:rPr lang="en-US" sz="2200" dirty="0" err="1"/>
              <a:t>Cytisus</a:t>
            </a:r>
            <a:r>
              <a:rPr lang="en-US" sz="2200" dirty="0"/>
              <a:t> Eurydice (@levitannin)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602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8326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1.</a:t>
            </a:r>
            <a:b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Introduction to the Dark Web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Thanks!</a:t>
            </a:r>
            <a:endParaRPr sz="6600" b="1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body" idx="4294967295"/>
          </p:nvPr>
        </p:nvSpPr>
        <p:spPr>
          <a:xfrm>
            <a:off x="685800" y="2612494"/>
            <a:ext cx="6400800" cy="1708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You can contact me at: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Twitter: @ASG_Sc0rpi0n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LinkedIn: /in/apurvsinghgautam</a:t>
            </a:r>
          </a:p>
        </p:txBody>
      </p:sp>
      <p:sp>
        <p:nvSpPr>
          <p:cNvPr id="377" name="Google Shape;377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5" name="Picture 4" descr="A person standing in front of a mirror&#10;&#10;Description automatically generated">
            <a:extLst>
              <a:ext uri="{FF2B5EF4-FFF2-40B4-BE49-F238E27FC236}">
                <a16:creationId xmlns:a16="http://schemas.microsoft.com/office/drawing/2014/main" id="{B13B7252-F8FC-4017-92EC-0CAA5986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73" y="1828844"/>
            <a:ext cx="3178371" cy="1779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Clear Web? Deep Web? Dark Web?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A2679B8-495F-43E0-BA51-07C25DEA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18" y="1012464"/>
            <a:ext cx="4115964" cy="3934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2D550-2B5D-436A-9CC5-E93C0EE5031E}"/>
              </a:ext>
            </a:extLst>
          </p:cNvPr>
          <p:cNvSpPr txBox="1"/>
          <p:nvPr/>
        </p:nvSpPr>
        <p:spPr>
          <a:xfrm>
            <a:off x="3295226" y="4903787"/>
            <a:ext cx="2814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UC San Diego Library</a:t>
            </a:r>
          </a:p>
        </p:txBody>
      </p:sp>
    </p:spTree>
    <p:extLst>
      <p:ext uri="{BB962C8B-B14F-4D97-AF65-F5344CB8AC3E}">
        <p14:creationId xmlns:p14="http://schemas.microsoft.com/office/powerpoint/2010/main" val="22774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Accessing the Dark Web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Tor /I2P/ZeroNet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.onion domains/.i2p domains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Traffic through relays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8CAB215-4E05-4984-8972-9FDEB84C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848" y="1058457"/>
            <a:ext cx="1313464" cy="7935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D66C191-4F09-40A5-ACC2-43D02CD7C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1885" y="1999075"/>
            <a:ext cx="1981199" cy="50006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BF42F53-565C-4269-BB3E-44009C104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09" y="2268697"/>
            <a:ext cx="5417371" cy="2226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6120A-C3F8-49D2-86DD-F753EC58CBC9}"/>
              </a:ext>
            </a:extLst>
          </p:cNvPr>
          <p:cNvSpPr txBox="1"/>
          <p:nvPr/>
        </p:nvSpPr>
        <p:spPr>
          <a:xfrm>
            <a:off x="2650330" y="4769284"/>
            <a:ext cx="445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Hotspot Shield, Tor Project, I2P Project, ZeroNet</a:t>
            </a:r>
          </a:p>
        </p:txBody>
      </p:sp>
      <p:pic>
        <p:nvPicPr>
          <p:cNvPr id="4" name="Picture 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50C587F-8A12-49E9-87EA-3F8855B60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897" y="1999075"/>
            <a:ext cx="687507" cy="972249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726E2A-F3EE-41EB-A3DE-0CD3E635D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80" y="3113034"/>
            <a:ext cx="3241812" cy="117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What’s all the Hype?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Hype</a:t>
            </a:r>
          </a:p>
          <a:p>
            <a:pPr lvl="1"/>
            <a:r>
              <a:rPr lang="en-US" sz="2200" dirty="0"/>
              <a:t>Vast and mysterious part of the Internet</a:t>
            </a:r>
          </a:p>
          <a:p>
            <a:pPr lvl="1"/>
            <a:r>
              <a:rPr lang="en-US" sz="2200" dirty="0"/>
              <a:t>Place for cybercriminals only</a:t>
            </a:r>
          </a:p>
          <a:p>
            <a:pPr lvl="1"/>
            <a:r>
              <a:rPr lang="en-US" sz="2200" dirty="0"/>
              <a:t>Illegal to access the Dark Web</a:t>
            </a:r>
          </a:p>
          <a:p>
            <a:r>
              <a:rPr lang="en-US" sz="2200" dirty="0"/>
              <a:t>Reality</a:t>
            </a:r>
          </a:p>
          <a:p>
            <a:pPr lvl="1"/>
            <a:r>
              <a:rPr lang="en-US" sz="2200" dirty="0"/>
              <a:t>Few reachable onion domains</a:t>
            </a:r>
          </a:p>
          <a:p>
            <a:pPr lvl="1"/>
            <a:r>
              <a:rPr lang="en-US" sz="2200" dirty="0"/>
              <a:t>Uptime isn’t ideal</a:t>
            </a:r>
          </a:p>
          <a:p>
            <a:pPr lvl="1"/>
            <a:r>
              <a:rPr lang="en-US" sz="2200" dirty="0"/>
              <a:t>Useful for free expression in few countries</a:t>
            </a:r>
          </a:p>
          <a:p>
            <a:pPr lvl="1"/>
            <a:r>
              <a:rPr lang="en-US" sz="2200" dirty="0"/>
              <a:t>Popular sites like Facebook, NYTimes, etc.</a:t>
            </a:r>
          </a:p>
          <a:p>
            <a:pPr lvl="1"/>
            <a:r>
              <a:rPr lang="en-US" sz="2200" dirty="0"/>
              <a:t>Legal to access the Dark Web</a:t>
            </a:r>
          </a:p>
          <a:p>
            <a:pPr lvl="1"/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016F4F9-09DC-43B7-99B7-003FA152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823" y="1714903"/>
            <a:ext cx="1850718" cy="27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2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Relevant site types?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General Markets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PII &amp; PHI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Credit Cards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Digital identities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Information Trading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Remote Access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Personal Documents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Electronic Wallets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Insider Threats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48573-691C-4552-B37C-BD259B03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039" y="1415616"/>
            <a:ext cx="3365393" cy="2875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EF38B-7D33-4EDB-9BA2-1A9F97134399}"/>
              </a:ext>
            </a:extLst>
          </p:cNvPr>
          <p:cNvSpPr txBox="1"/>
          <p:nvPr/>
        </p:nvSpPr>
        <p:spPr>
          <a:xfrm>
            <a:off x="4460039" y="4347394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Intsights</a:t>
            </a:r>
          </a:p>
        </p:txBody>
      </p:sp>
    </p:spTree>
    <p:extLst>
      <p:ext uri="{BB962C8B-B14F-4D97-AF65-F5344CB8AC3E}">
        <p14:creationId xmlns:p14="http://schemas.microsoft.com/office/powerpoint/2010/main" val="243920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lvl="0"/>
            <a:r>
              <a:rPr lang="en-US" sz="3200" b="1" dirty="0"/>
              <a:t>Sites Examples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 smtClean="0"/>
              <a:pPr algn="r"/>
              <a:t>9</a:t>
            </a:fld>
            <a:endParaRPr lang="en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E2FE8-62FE-4A5E-9DC4-A8B4308D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035969"/>
            <a:ext cx="5829300" cy="10715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DF2FE2-76E9-47AA-9E14-7E7216B6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0" y="1563566"/>
            <a:ext cx="5857875" cy="170021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72EF11-F79A-41DA-8BD0-AB83FC6F3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50" y="1200818"/>
            <a:ext cx="4071938" cy="130016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DBDF24-11C4-4C48-B72D-CC10061A4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06" y="2791375"/>
            <a:ext cx="5614988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22997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2534</Words>
  <Application>Microsoft Office PowerPoint</Application>
  <PresentationFormat>On-screen Show (16:9)</PresentationFormat>
  <Paragraphs>354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</vt:lpstr>
      <vt:lpstr>Calibri</vt:lpstr>
      <vt:lpstr>Century Gothic</vt:lpstr>
      <vt:lpstr>Source Sans Pro</vt:lpstr>
      <vt:lpstr>Roboto Slab</vt:lpstr>
      <vt:lpstr>Cordelia template</vt:lpstr>
      <vt:lpstr>Automating Threat Hunting on the Dark Web and other nitty-gritty things</vt:lpstr>
      <vt:lpstr>$whoami</vt:lpstr>
      <vt:lpstr>Agenda</vt:lpstr>
      <vt:lpstr>1. Introduction to the Dark Web</vt:lpstr>
      <vt:lpstr>Clear Web? Deep Web? Dark Web?</vt:lpstr>
      <vt:lpstr>Accessing the Dark Web</vt:lpstr>
      <vt:lpstr>What’s all the Hype?</vt:lpstr>
      <vt:lpstr>Relevant site types?</vt:lpstr>
      <vt:lpstr>Sites Examples</vt:lpstr>
      <vt:lpstr>Cost of products?</vt:lpstr>
      <vt:lpstr>Product Examples</vt:lpstr>
      <vt:lpstr>PowerPoint Presentation</vt:lpstr>
      <vt:lpstr>PowerPoint Presentation</vt:lpstr>
      <vt:lpstr>2. Why hunting on the Dark Web</vt:lpstr>
      <vt:lpstr>What is Threat Hunting?</vt:lpstr>
      <vt:lpstr>Why So Serious (Eh! Important)?</vt:lpstr>
      <vt:lpstr>Why you should care?</vt:lpstr>
      <vt:lpstr>Why you should care?</vt:lpstr>
      <vt:lpstr>Why you should care?</vt:lpstr>
      <vt:lpstr>Benefits of Threat Hunting</vt:lpstr>
      <vt:lpstr>3. Methods to hunt on the Dark Web</vt:lpstr>
      <vt:lpstr>Tools</vt:lpstr>
      <vt:lpstr>How Scrapy Works?</vt:lpstr>
      <vt:lpstr>HUMINT</vt:lpstr>
      <vt:lpstr>4. Can Dark Web hunting be Automated?</vt:lpstr>
      <vt:lpstr>Automated Hunting Architecture</vt:lpstr>
      <vt:lpstr>5. Overall Picture</vt:lpstr>
      <vt:lpstr>Let’s talk about TI Lifecycle</vt:lpstr>
      <vt:lpstr>Threat Modelling</vt:lpstr>
      <vt:lpstr>Data Collection/Processing</vt:lpstr>
      <vt:lpstr>Data Analysis</vt:lpstr>
      <vt:lpstr>6. OpSec? What’s that?</vt:lpstr>
      <vt:lpstr>What is OpSec?</vt:lpstr>
      <vt:lpstr>Maintaining OpSec in your lifestyle</vt:lpstr>
      <vt:lpstr>7. Conclusion</vt:lpstr>
      <vt:lpstr>What we discussed so far?</vt:lpstr>
      <vt:lpstr>If you take one thing from this talk, </vt:lpstr>
      <vt:lpstr>I don’t know how to conclude but..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Threat Hunting on Dark Web and other nitty-gritty things</dc:title>
  <cp:lastModifiedBy>Gautam, Apurv Singh</cp:lastModifiedBy>
  <cp:revision>371</cp:revision>
  <dcterms:modified xsi:type="dcterms:W3CDTF">2020-10-17T17:28:14Z</dcterms:modified>
</cp:coreProperties>
</file>